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  <p:sldMasterId id="2147483708" r:id="rId2"/>
  </p:sldMasterIdLst>
  <p:notesMasterIdLst>
    <p:notesMasterId r:id="rId32"/>
  </p:notesMasterIdLst>
  <p:sldIdLst>
    <p:sldId id="392" r:id="rId3"/>
    <p:sldId id="393" r:id="rId4"/>
    <p:sldId id="395" r:id="rId5"/>
    <p:sldId id="396" r:id="rId6"/>
    <p:sldId id="397" r:id="rId7"/>
    <p:sldId id="398" r:id="rId8"/>
    <p:sldId id="399" r:id="rId9"/>
    <p:sldId id="400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09" r:id="rId19"/>
    <p:sldId id="410" r:id="rId20"/>
    <p:sldId id="411" r:id="rId21"/>
    <p:sldId id="412" r:id="rId22"/>
    <p:sldId id="413" r:id="rId23"/>
    <p:sldId id="414" r:id="rId24"/>
    <p:sldId id="415" r:id="rId25"/>
    <p:sldId id="416" r:id="rId26"/>
    <p:sldId id="376" r:id="rId27"/>
    <p:sldId id="417" r:id="rId28"/>
    <p:sldId id="418" r:id="rId29"/>
    <p:sldId id="375" r:id="rId30"/>
    <p:sldId id="374" r:id="rId31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2C4C72"/>
    <a:srgbClr val="335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Русский язык</c:v>
                </c:pt>
                <c:pt idx="1">
                  <c:v>Математика профиль</c:v>
                </c:pt>
                <c:pt idx="2">
                  <c:v>Математика база</c:v>
                </c:pt>
                <c:pt idx="3">
                  <c:v>Обществознание</c:v>
                </c:pt>
                <c:pt idx="4">
                  <c:v>Физика</c:v>
                </c:pt>
                <c:pt idx="5">
                  <c:v>Биология</c:v>
                </c:pt>
                <c:pt idx="6">
                  <c:v>Химия</c:v>
                </c:pt>
                <c:pt idx="7">
                  <c:v>Информатика</c:v>
                </c:pt>
                <c:pt idx="8">
                  <c:v>Литература</c:v>
                </c:pt>
                <c:pt idx="9">
                  <c:v>История</c:v>
                </c:pt>
                <c:pt idx="10">
                  <c:v>Английский язык</c:v>
                </c:pt>
                <c:pt idx="11">
                  <c:v>География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270</c:v>
                </c:pt>
                <c:pt idx="1">
                  <c:v>147</c:v>
                </c:pt>
                <c:pt idx="2">
                  <c:v>123</c:v>
                </c:pt>
                <c:pt idx="3">
                  <c:v>94</c:v>
                </c:pt>
                <c:pt idx="4">
                  <c:v>65</c:v>
                </c:pt>
                <c:pt idx="5">
                  <c:v>56</c:v>
                </c:pt>
                <c:pt idx="6">
                  <c:v>42</c:v>
                </c:pt>
                <c:pt idx="7">
                  <c:v>49</c:v>
                </c:pt>
                <c:pt idx="8">
                  <c:v>18</c:v>
                </c:pt>
                <c:pt idx="9">
                  <c:v>36</c:v>
                </c:pt>
                <c:pt idx="10">
                  <c:v>25</c:v>
                </c:pt>
                <c:pt idx="1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5F-4173-B845-DD0227F28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357810480"/>
        <c:axId val="-1357812656"/>
      </c:barChart>
      <c:catAx>
        <c:axId val="-1357810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-1357812656"/>
        <c:crosses val="autoZero"/>
        <c:auto val="1"/>
        <c:lblAlgn val="ctr"/>
        <c:lblOffset val="100"/>
        <c:noMultiLvlLbl val="0"/>
      </c:catAx>
      <c:valAx>
        <c:axId val="-135781265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-1357810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0FEB3-DCCC-46DE-A11B-666931236A93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C21D0-1FE0-43F1-A8B9-070635B95F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9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583" y="966651"/>
            <a:ext cx="6458731" cy="3084185"/>
          </a:xfrm>
        </p:spPr>
        <p:txBody>
          <a:bodyPr anchor="ctr">
            <a:no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8DBD-7709-4631-B16A-AD808A1936E7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22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257F-E74F-408C-8B60-E2A096F72375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942C-1336-40B9-9921-D788A8962D7F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00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EBD6-E99D-458E-8D6A-7A5ECE0FA7B3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2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76E83-704C-4AD8-A5AD-1F70D6F677B8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59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F9E0-AEAB-4DB3-AF0C-C32924F79F7F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72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240B-C536-4F08-A921-431998AC48A4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8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AA50-D3DF-43F3-8B1C-5E44209F4D76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93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DB1073-C73E-5D57-6D37-E96889E5C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4D1BD-7E61-4DAA-A093-C1A4126FF92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099683-9392-583A-4533-84FF42E7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C65E95-A6F5-0FF4-0587-29B6FFA0E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88E42C9-89D1-44A1-8FEB-E5614D684870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69809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7E0857-A834-4966-D5FC-5007AFED2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8245-05D6-4020-96D6-390B259373B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DE4EA6-0391-895F-5276-84954F423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393B190-5367-19A3-A20E-C8BBE93C7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F2ED0A-55EA-4FD8-AF77-112C9645154C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87990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B737F9-32C7-2C9A-A5C2-CFBE2AF8D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0E8A5-63F5-414F-95D6-ADD3CBEE20B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251B64-3335-A9ED-8331-10BDA2C42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8DAD1C-F0CA-1432-97B4-E71E550B2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34D974-8350-4952-BDF0-8AB378B6F3D8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4977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7309-5112-4798-803F-6FA99558A3F6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46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BDB3F0C-DBF1-91C5-9ADA-3CCD698D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8A934-19DC-46F6-A6DC-E2DC238C150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3F713C13-FD62-92CE-CE06-44CF6264A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EAAAAFA-27A7-711D-ABEC-B51FC2D9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5195A-45D3-475A-86B0-DB65818DC381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8256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201645B2-81D8-238D-0B3C-B8B77B1E9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AAFF3-94EC-46B2-87F3-E96462FA738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6F39415C-49AF-67A6-B78E-16621D422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5D420C70-50D5-74A7-17CB-B1CDDEEB2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8F5891-1084-491B-A515-6E1DAC7948C9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256814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AB9427C-D9F2-4AC2-8DD2-3D5FCEEEF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B5CC8-DDA2-4E7E-A6C2-43587B6AD26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6FB271E4-DEEE-4CCE-D922-90CB8AE3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A131333A-0915-895C-7109-4393FE0FC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626666-389E-4DF6-86C8-76F434072894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40425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A4CFFB2-924D-248A-9C34-4E0D59B11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96AB1-B075-4100-92F1-6112367E9D9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197BACFF-D2D7-5121-DD16-9AB4B4FE5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D46A0CC5-F3E3-2555-26C3-8351D1304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54914D-3FCD-404E-BAC0-1C32E0436B01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07542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14F23F87-E558-C3CF-8AD0-3000DFDB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24A0B-EBD8-4988-8FD4-64A7794EEF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854C640-5DF7-8BD3-D3AD-27FB6AE1E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A8BEB4-FA59-B195-3924-3A6CA420E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34CECE-370A-49CC-891A-7692862E371D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1686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0C9839F6-6259-8B4C-F12E-0A2E5B5D8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D69EC-8FC7-403C-B4F8-5AF18DDADC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A4B53D2-7994-BD86-8104-2B09F0D3F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544A270-C3F9-6ED0-02B2-E0E477C2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A2560B-18F1-4C86-9076-227433020EF3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84072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D7B49A-55EC-D63D-02A8-402316763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4ED4C-3C85-428A-B001-41B4A45882A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247E45-B0A6-FDB6-1587-7B926B243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C0157D-AE54-C408-7EA1-8A2858B4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D58CFA-F142-4B08-9270-D57233039DDC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901864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8A2DF-903F-5A82-32EF-857A31DDE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6E1B8-0635-4DDA-A9D7-E0DD48DC52D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D5E935-488D-7D53-443C-BC69B6657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2625C8-6F95-3BF7-6DBD-64A953B05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CEA396D-45A9-4EFE-8CB5-5547B65106C9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89478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D3E82E2B-C156-CE0B-9FAC-6C7EC843F6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CB441286-5975-BE6E-6FEA-4B57C7AA4B7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3/13/2025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2ACD39F-0D41-4BE8-8DDE-B2144D747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30FF4F-34B0-4969-B3E6-790896D83CB2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67304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75A3-B646-4A7C-90FD-E21B0BA229C9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07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1623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313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C13-69B6-4ACC-9904-50DB3A327212}" type="datetime1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2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55C9-4477-4DB8-9993-0D9A86EAA76E}" type="datetime1">
              <a:rPr lang="ru-RU" smtClean="0"/>
              <a:t>13.03.2025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9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5B4-7069-42DA-A49E-D5FB5BAD0B0B}" type="datetime1">
              <a:rPr lang="ru-RU" smtClean="0"/>
              <a:t>13.03.2025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00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16FBC-A5BA-47D2-A575-7775799325FE}" type="datetime1">
              <a:rPr lang="ru-RU" smtClean="0"/>
              <a:t>13.03.2025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0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E757-BD5A-4B18-9A42-E25176341BEF}" type="datetime1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9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3BEB-CA4C-4C8D-9957-AC9648B453A5}" type="datetime1">
              <a:rPr lang="ru-RU" smtClean="0"/>
              <a:t>13.03.2025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40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377589"/>
            <a:ext cx="7646126" cy="910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1776549"/>
            <a:ext cx="7815945" cy="444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2081" y="6391738"/>
            <a:ext cx="926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6B2FD-BF5C-4E6E-B5AE-F35EBAAC31D0}" type="datetime1">
              <a:rPr lang="ru-RU" smtClean="0"/>
              <a:t>13.03.2025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362" y="639911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2905" y="639911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8028384" y="1"/>
            <a:ext cx="1115616" cy="52291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tretch>
            <a:fillRect/>
          </a:stretch>
        </p:blipFill>
        <p:spPr>
          <a:xfrm rot="10800000">
            <a:off x="0" y="5242847"/>
            <a:ext cx="1115616" cy="16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2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C4C7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C4C7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C4C7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F9289D3-523A-382B-B4E0-3D6346CC8F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11188" y="275167"/>
            <a:ext cx="807561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340006F2-DF27-4EEE-1605-65CA3C5E3F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1188" y="1600201"/>
            <a:ext cx="8075612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AFC010-C9CA-3374-CE90-7294F49691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11188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D1146B-2723-4C70-97D2-1A28BF5B9E2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13.03.2025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2BAD6E-33A0-469E-34EB-D3FC4AD9E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50188C-22F3-2BAA-DDF6-6258A1D74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14817"/>
            <a:ext cx="2133600" cy="36406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ED747C-BA7C-4DED-B5C5-FADEED8AB8F7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6301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883E1A-93FB-42AF-5BB8-7BC36F86F4B2}"/>
              </a:ext>
            </a:extLst>
          </p:cNvPr>
          <p:cNvSpPr/>
          <p:nvPr/>
        </p:nvSpPr>
        <p:spPr>
          <a:xfrm>
            <a:off x="563563" y="4221164"/>
            <a:ext cx="8604250" cy="1277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rgbClr val="00206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FB8C17-E271-98C3-F1F7-41B0BD92AAC7}"/>
              </a:ext>
            </a:extLst>
          </p:cNvPr>
          <p:cNvSpPr/>
          <p:nvPr/>
        </p:nvSpPr>
        <p:spPr>
          <a:xfrm>
            <a:off x="328613" y="1954214"/>
            <a:ext cx="8280400" cy="554037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3076" name="object 3">
            <a:extLst>
              <a:ext uri="{FF2B5EF4-FFF2-40B4-BE49-F238E27FC236}">
                <a16:creationId xmlns:a16="http://schemas.microsoft.com/office/drawing/2014/main" id="{3E403175-C2B1-4CEE-F3F8-7717529F09D3}"/>
              </a:ext>
            </a:extLst>
          </p:cNvPr>
          <p:cNvSpPr txBox="1">
            <a:spLocks/>
          </p:cNvSpPr>
          <p:nvPr/>
        </p:nvSpPr>
        <p:spPr bwMode="auto">
          <a:xfrm>
            <a:off x="687388" y="1954214"/>
            <a:ext cx="7921625" cy="1429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493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ts val="588"/>
              </a:spcBef>
              <a:spcAft>
                <a:spcPct val="0"/>
              </a:spcAft>
            </a:pPr>
            <a:r>
              <a:rPr lang="ru-RU" sz="4400" b="1" dirty="0"/>
              <a:t>Подготовка и проведение </a:t>
            </a:r>
            <a:br>
              <a:rPr lang="ru-RU" sz="4400" b="1" dirty="0"/>
            </a:br>
            <a:r>
              <a:rPr lang="ru-RU" sz="4400" b="1" dirty="0"/>
              <a:t>ЕГЭ-2025</a:t>
            </a:r>
            <a:endParaRPr lang="ru-RU" altLang="ru-RU" sz="4400" b="1" dirty="0">
              <a:solidFill>
                <a:srgbClr val="EEECE1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37013" y="4509110"/>
            <a:ext cx="4572000" cy="13285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 defTabSz="457200">
              <a:spcBef>
                <a:spcPts val="1000"/>
              </a:spcBef>
              <a:buClr>
                <a:srgbClr val="4F81BD"/>
              </a:buClr>
              <a:buSzPct val="80000"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Ильясова Т.Ю., методист МКУ «Управление образования», муниципальный координатор ЕГЭ</a:t>
            </a:r>
          </a:p>
          <a:p>
            <a:pPr lvl="0" algn="r" defTabSz="457200">
              <a:spcBef>
                <a:spcPts val="1000"/>
              </a:spcBef>
              <a:buClr>
                <a:srgbClr val="4F81BD"/>
              </a:buClr>
              <a:buSzPct val="80000"/>
            </a:pPr>
            <a:endParaRPr lang="ru-RU" dirty="0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14886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idx="1"/>
          </p:nvPr>
        </p:nvSpPr>
        <p:spPr>
          <a:xfrm>
            <a:off x="583893" y="196850"/>
            <a:ext cx="8075612" cy="29232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indent="0">
              <a:lnSpc>
                <a:spcPts val="2510"/>
              </a:lnSpc>
              <a:spcBef>
                <a:spcPts val="95"/>
              </a:spcBef>
              <a:buNone/>
            </a:pPr>
            <a:r>
              <a:rPr lang="ru-RU" sz="2200" b="1" spc="-10" dirty="0" smtClean="0">
                <a:solidFill>
                  <a:srgbClr val="C00000"/>
                </a:solidFill>
                <a:latin typeface="Cambria"/>
                <a:cs typeface="Cambria"/>
              </a:rPr>
              <a:t>       </a:t>
            </a:r>
            <a:r>
              <a:rPr sz="2200" b="1" spc="-10" dirty="0" err="1" smtClean="0">
                <a:solidFill>
                  <a:srgbClr val="C00000"/>
                </a:solidFill>
                <a:latin typeface="Cambria"/>
                <a:cs typeface="Cambria"/>
              </a:rPr>
              <a:t>Важно</a:t>
            </a:r>
            <a:r>
              <a:rPr sz="2200" b="1" spc="-10" dirty="0" smtClean="0">
                <a:solidFill>
                  <a:srgbClr val="C00000"/>
                </a:solidFill>
                <a:latin typeface="Cambria"/>
                <a:cs typeface="Cambria"/>
              </a:rPr>
              <a:t>!</a:t>
            </a:r>
            <a:endParaRPr lang="ru-RU" sz="2200" dirty="0">
              <a:latin typeface="Cambria"/>
              <a:cs typeface="Cambria"/>
            </a:endParaRPr>
          </a:p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b="1" spc="-10" dirty="0" err="1" smtClean="0">
                <a:solidFill>
                  <a:srgbClr val="001F5F"/>
                </a:solidFill>
                <a:latin typeface="Cambria"/>
                <a:cs typeface="Cambria"/>
              </a:rPr>
              <a:t>Получить</a:t>
            </a:r>
            <a:r>
              <a:rPr sz="2200" b="1" spc="30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полного</a:t>
            </a:r>
            <a:r>
              <a:rPr sz="22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среднего </a:t>
            </a:r>
            <a:r>
              <a:rPr sz="2200" b="1" spc="-47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образования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202</a:t>
            </a:r>
            <a:r>
              <a:rPr lang="ru-RU" sz="22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5</a:t>
            </a:r>
            <a:r>
              <a:rPr sz="2200" b="1" spc="1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 err="1">
                <a:solidFill>
                  <a:srgbClr val="001F5F"/>
                </a:solidFill>
                <a:latin typeface="Cambria"/>
                <a:cs typeface="Cambria"/>
              </a:rPr>
              <a:t>смогут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 err="1" smtClean="0">
                <a:solidFill>
                  <a:srgbClr val="001F5F"/>
                </a:solidFill>
                <a:latin typeface="Cambria"/>
                <a:cs typeface="Cambria"/>
              </a:rPr>
              <a:t>выпускники</a:t>
            </a:r>
            <a:r>
              <a:rPr sz="22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,</a:t>
            </a:r>
            <a:r>
              <a:rPr lang="ru-RU" sz="2200" dirty="0">
                <a:latin typeface="Cambria"/>
                <a:cs typeface="Cambria"/>
              </a:rPr>
              <a:t> </a:t>
            </a:r>
            <a:r>
              <a:rPr sz="2200" b="1" spc="-15" dirty="0" err="1" smtClean="0">
                <a:solidFill>
                  <a:srgbClr val="001F5F"/>
                </a:solidFill>
                <a:latin typeface="Cambria"/>
                <a:cs typeface="Cambria"/>
              </a:rPr>
              <a:t>преодолевшие</a:t>
            </a:r>
            <a:r>
              <a:rPr sz="2200" b="1" spc="10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 err="1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 err="1" smtClean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r>
              <a:rPr lang="ru-RU" sz="2200" dirty="0">
                <a:latin typeface="Cambria"/>
                <a:cs typeface="Cambria"/>
              </a:rPr>
              <a:t> </a:t>
            </a:r>
            <a:r>
              <a:rPr sz="2200" b="1" spc="-10" dirty="0" err="1" smtClean="0">
                <a:solidFill>
                  <a:srgbClr val="001F5F"/>
                </a:solidFill>
                <a:latin typeface="Cambria"/>
                <a:cs typeface="Cambria"/>
              </a:rPr>
              <a:t>предметам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: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25" dirty="0">
                <a:solidFill>
                  <a:srgbClr val="C00000"/>
                </a:solidFill>
                <a:latin typeface="Cambria"/>
                <a:cs typeface="Cambria"/>
              </a:rPr>
              <a:t>русскому</a:t>
            </a:r>
            <a:r>
              <a:rPr sz="22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языку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2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2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(</a:t>
            </a:r>
            <a:r>
              <a:rPr sz="2200" b="1" spc="-5" dirty="0" err="1">
                <a:solidFill>
                  <a:srgbClr val="C00000"/>
                </a:solidFill>
                <a:latin typeface="Cambria"/>
                <a:cs typeface="Cambria"/>
              </a:rPr>
              <a:t>базовой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10" dirty="0" err="1" smtClean="0">
                <a:solidFill>
                  <a:srgbClr val="C00000"/>
                </a:solidFill>
                <a:latin typeface="Cambria"/>
                <a:cs typeface="Cambria"/>
              </a:rPr>
              <a:t>или</a:t>
            </a:r>
            <a:r>
              <a:rPr lang="ru-RU" sz="2200" dirty="0">
                <a:latin typeface="Cambria"/>
                <a:cs typeface="Cambria"/>
              </a:rPr>
              <a:t> </a:t>
            </a:r>
            <a:r>
              <a:rPr sz="2200" b="1" spc="-10" dirty="0" err="1" smtClean="0">
                <a:solidFill>
                  <a:srgbClr val="C00000"/>
                </a:solidFill>
                <a:latin typeface="Cambria"/>
                <a:cs typeface="Cambria"/>
              </a:rPr>
              <a:t>профильной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)....</a:t>
            </a:r>
            <a:endParaRPr sz="2200" dirty="0">
              <a:latin typeface="Cambria"/>
              <a:cs typeface="Cambria"/>
            </a:endParaRPr>
          </a:p>
          <a:p>
            <a:pPr marL="241300" marR="5080" indent="-228600">
              <a:lnSpc>
                <a:spcPts val="2590"/>
              </a:lnSpc>
              <a:spcBef>
                <a:spcPts val="123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 err="1" smtClean="0">
                <a:solidFill>
                  <a:srgbClr val="001F5F"/>
                </a:solidFill>
                <a:latin typeface="Cambria"/>
                <a:cs typeface="Cambria"/>
              </a:rPr>
              <a:t>установлены</a:t>
            </a:r>
            <a:r>
              <a:rPr sz="2400" b="1" spc="-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1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следующие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</a:t>
            </a:r>
            <a:r>
              <a:rPr sz="2400" b="1" spc="-5" dirty="0" err="1">
                <a:solidFill>
                  <a:srgbClr val="001F5F"/>
                </a:solidFill>
                <a:latin typeface="Cambria"/>
                <a:cs typeface="Cambria"/>
              </a:rPr>
              <a:t>пороги</a:t>
            </a:r>
            <a:r>
              <a:rPr sz="2400" b="1" spc="-5" dirty="0" smtClean="0">
                <a:solidFill>
                  <a:srgbClr val="001F5F"/>
                </a:solidFill>
                <a:latin typeface="Cambria"/>
                <a:cs typeface="Cambria"/>
              </a:rPr>
              <a:t>:</a:t>
            </a:r>
            <a:endParaRPr lang="ru-RU" sz="2400" b="1" spc="-5" dirty="0" smtClean="0">
              <a:solidFill>
                <a:srgbClr val="001F5F"/>
              </a:solidFill>
              <a:latin typeface="Cambria"/>
              <a:cs typeface="Cambria"/>
            </a:endParaRPr>
          </a:p>
          <a:p>
            <a:pPr marL="241300" marR="5080" indent="-228600">
              <a:lnSpc>
                <a:spcPts val="2590"/>
              </a:lnSpc>
              <a:spcBef>
                <a:spcPts val="1230"/>
              </a:spcBef>
              <a:buFont typeface="Arial MT"/>
              <a:buChar char="•"/>
              <a:tabLst>
                <a:tab pos="241300" algn="l"/>
              </a:tabLst>
            </a:pPr>
            <a:endParaRPr sz="2400" dirty="0">
              <a:latin typeface="Cambria"/>
              <a:cs typeface="Cambria"/>
            </a:endParaRPr>
          </a:p>
        </p:txBody>
      </p:sp>
      <p:pic>
        <p:nvPicPr>
          <p:cNvPr id="6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9682" y="3054383"/>
            <a:ext cx="8065827" cy="3510190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689" y="187877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005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158" y="614331"/>
            <a:ext cx="8075612" cy="1143000"/>
          </a:xfrm>
        </p:spPr>
        <p:txBody>
          <a:bodyPr/>
          <a:lstStyle/>
          <a:p>
            <a:r>
              <a:rPr lang="ru-RU" sz="3200" dirty="0"/>
              <a:t>Пересдача ЕГЭ по одному из </a:t>
            </a:r>
            <a:r>
              <a:rPr lang="ru-RU" sz="3200" dirty="0" smtClean="0"/>
              <a:t>предметов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905" y="2274630"/>
            <a:ext cx="8075612" cy="452543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 smtClean="0"/>
              <a:t>       В </a:t>
            </a:r>
            <a:r>
              <a:rPr lang="ru-RU" sz="2400" dirty="0"/>
              <a:t>ходе ежегодного послания Федеральному Собранию Президент РФ Владимир Путин заявил о необходимости предоставить выпускникам возможность пересдать ЕГЭ по одному из предметов по их выбору для улучшения результата. </a:t>
            </a:r>
          </a:p>
          <a:p>
            <a:pPr marL="0" indent="0" algn="just">
              <a:buNone/>
            </a:pPr>
            <a:r>
              <a:rPr lang="ru-RU" sz="2400" dirty="0" smtClean="0"/>
              <a:t>        Эта </a:t>
            </a:r>
            <a:r>
              <a:rPr lang="ru-RU" sz="2400" dirty="0"/>
              <a:t>пересдача в проводиться в том же году, когда выпускники сдавали экзамены, до завершения сроков подачи заявлений на прием в вузы.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247" y="1559861"/>
            <a:ext cx="2572735" cy="573074"/>
          </a:xfrm>
          <a:prstGeom prst="rect">
            <a:avLst/>
          </a:prstGeom>
        </p:spPr>
      </p:pic>
      <p:pic>
        <p:nvPicPr>
          <p:cNvPr id="6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00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204" y="118843"/>
            <a:ext cx="8075612" cy="709684"/>
          </a:xfrm>
        </p:spPr>
        <p:txBody>
          <a:bodyPr/>
          <a:lstStyle/>
          <a:p>
            <a:r>
              <a:rPr lang="ru-RU" dirty="0"/>
              <a:t>Разрешенные материалы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204" y="2046953"/>
            <a:ext cx="8175945" cy="4449381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337" y="0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356" y="976075"/>
            <a:ext cx="60050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</a:rPr>
              <a:t>Паспорт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</a:rPr>
              <a:t>2 ручки с чернилами черного цвета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</a:rPr>
              <a:t>Лекарства и питание (при необходимости)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70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408" y="0"/>
            <a:ext cx="8075612" cy="1143000"/>
          </a:xfrm>
        </p:spPr>
        <p:txBody>
          <a:bodyPr/>
          <a:lstStyle/>
          <a:p>
            <a:r>
              <a:rPr lang="ru-RU" sz="3600" dirty="0"/>
              <a:t>Сертификаты на калькуляторы</a:t>
            </a:r>
          </a:p>
        </p:txBody>
      </p:sp>
      <p:pic>
        <p:nvPicPr>
          <p:cNvPr id="5" name="Рисунок 4" descr="сертификат на citizen.jpg"/>
          <p:cNvPicPr>
            <a:picLocks noChangeAspect="1"/>
          </p:cNvPicPr>
          <p:nvPr/>
        </p:nvPicPr>
        <p:blipFill>
          <a:blip r:embed="rId2" cstate="print"/>
          <a:srcRect l="3719" t="5405" r="5168" b="5405"/>
          <a:stretch>
            <a:fillRect/>
          </a:stretch>
        </p:blipFill>
        <p:spPr>
          <a:xfrm>
            <a:off x="510483" y="1062229"/>
            <a:ext cx="4129756" cy="5562528"/>
          </a:xfrm>
          <a:prstGeom prst="rect">
            <a:avLst/>
          </a:prstGeom>
        </p:spPr>
      </p:pic>
      <p:pic>
        <p:nvPicPr>
          <p:cNvPr id="6" name="Содержимое 3" descr="Сертификат на casi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90188" y="1068308"/>
            <a:ext cx="3807430" cy="5556449"/>
          </a:xfrm>
        </p:spPr>
      </p:pic>
    </p:spTree>
    <p:extLst>
      <p:ext uri="{BB962C8B-B14F-4D97-AF65-F5344CB8AC3E}">
        <p14:creationId xmlns:p14="http://schemas.microsoft.com/office/powerpoint/2010/main" val="99343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66" y="472636"/>
            <a:ext cx="8075612" cy="1143000"/>
          </a:xfrm>
        </p:spPr>
        <p:txBody>
          <a:bodyPr/>
          <a:lstStyle/>
          <a:p>
            <a:r>
              <a:rPr lang="ru-RU" sz="3600" dirty="0"/>
              <a:t>Во время экзамена участникам  запрещается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общаться с другими участниками во время проведения экзамена в аудитории;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свободно перемещаться по аудитории и ППЭ</a:t>
            </a:r>
            <a:r>
              <a:rPr lang="ru-RU" sz="2000" dirty="0" smtClean="0"/>
              <a:t>;</a:t>
            </a:r>
          </a:p>
          <a:p>
            <a:endParaRPr lang="ru-RU" sz="2000" dirty="0"/>
          </a:p>
          <a:p>
            <a:r>
              <a:rPr lang="ru-RU" sz="2000" dirty="0"/>
              <a:t>иметь при себе средства связи, фото-, аудио- и видеоаппаратуру, электронно-вычислительную технику, справочные материалы, письменные заметки и иные средства хранения и передачи информации;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выносить из аудиторий и ППЭ черновики, экзаменационные материалы на бумажном и (или) электронном носителях; </a:t>
            </a:r>
            <a:endParaRPr lang="ru-RU" sz="2000" dirty="0" smtClean="0"/>
          </a:p>
          <a:p>
            <a:endParaRPr lang="ru-RU" sz="2000" dirty="0"/>
          </a:p>
          <a:p>
            <a:r>
              <a:rPr lang="ru-RU" sz="2000" dirty="0"/>
              <a:t> фотографировать экзаменационные материалы, черновики. </a:t>
            </a:r>
          </a:p>
          <a:p>
            <a:endParaRPr lang="ru-RU" dirty="0"/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274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553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Официальный</a:t>
            </a:r>
            <a:br>
              <a:rPr lang="ru-RU" sz="3200" dirty="0"/>
            </a:br>
            <a:r>
              <a:rPr lang="ru-RU" sz="3200" dirty="0"/>
              <a:t>портал ЕГЭ </a:t>
            </a:r>
            <a:r>
              <a:rPr lang="en-US" sz="3200" dirty="0"/>
              <a:t> - checkege.rustest.ru</a:t>
            </a:r>
            <a:endParaRPr lang="ru-RU" sz="3200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108" y="1600200"/>
            <a:ext cx="8141912" cy="5005316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769" y="168714"/>
            <a:ext cx="1017231" cy="134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14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8465" y="181671"/>
            <a:ext cx="8345410" cy="667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359464" y="2173799"/>
            <a:ext cx="864096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113568" y="2547487"/>
            <a:ext cx="576064" cy="15841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3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0"/>
            <a:ext cx="8075612" cy="1143000"/>
          </a:xfrm>
        </p:spPr>
        <p:txBody>
          <a:bodyPr/>
          <a:lstStyle/>
          <a:p>
            <a:r>
              <a:rPr lang="ru-RU" dirty="0"/>
              <a:t>Виды апелляций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057701"/>
            <a:ext cx="8075612" cy="4525433"/>
          </a:xfrm>
        </p:spPr>
        <p:txBody>
          <a:bodyPr/>
          <a:lstStyle/>
          <a:p>
            <a:r>
              <a:rPr lang="ru-RU" sz="2400" dirty="0"/>
              <a:t>По процедуре </a:t>
            </a:r>
          </a:p>
          <a:p>
            <a:pPr lvl="1"/>
            <a:r>
              <a:rPr lang="ru-RU" sz="2000" dirty="0"/>
              <a:t>Не выходя из ППЭ</a:t>
            </a:r>
          </a:p>
          <a:p>
            <a:pPr lvl="1" algn="just"/>
            <a:r>
              <a:rPr lang="ru-RU" sz="2000" dirty="0"/>
              <a:t>Рассматривается членом ГЭК на месте, решение протоколируется и утверждается председателем ГЭК</a:t>
            </a:r>
          </a:p>
          <a:p>
            <a:pPr algn="just"/>
            <a:r>
              <a:rPr lang="ru-RU" sz="2400" dirty="0"/>
              <a:t>По результатам</a:t>
            </a:r>
          </a:p>
          <a:p>
            <a:pPr lvl="1" algn="just"/>
            <a:r>
              <a:rPr lang="ru-RU" sz="2000" dirty="0"/>
              <a:t>В течение 2 рабочих дней со дня объявления результатов. </a:t>
            </a:r>
          </a:p>
          <a:p>
            <a:pPr lvl="1" algn="just"/>
            <a:r>
              <a:rPr lang="ru-RU" sz="2000" i="1" dirty="0"/>
              <a:t>Предварительная консультация с действующим экспертом предметной комиссии ГЭК.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2595" y="4640653"/>
            <a:ext cx="82858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Апелляционной комиссией не принимаются апелляции </a:t>
            </a:r>
            <a:r>
              <a:rPr lang="ru-RU" sz="2000" dirty="0" smtClean="0">
                <a:solidFill>
                  <a:srgbClr val="FF0000"/>
                </a:solidFill>
              </a:rPr>
              <a:t>по вопросам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</a:p>
          <a:p>
            <a:r>
              <a:rPr lang="ru-RU" sz="2000" dirty="0"/>
              <a:t>– содержания и структуры КИМ;</a:t>
            </a:r>
          </a:p>
          <a:p>
            <a:r>
              <a:rPr lang="ru-RU" sz="2000" dirty="0"/>
              <a:t>– связанным с нарушением участником ЕГЭ настоящих Правил или</a:t>
            </a:r>
          </a:p>
          <a:p>
            <a:r>
              <a:rPr lang="ru-RU" sz="2000" dirty="0"/>
              <a:t>«Правил заполнения бланков ЕГЭ».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7740" y="48586"/>
            <a:ext cx="1018120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578" y="422537"/>
            <a:ext cx="8075612" cy="1143000"/>
          </a:xfrm>
        </p:spPr>
        <p:txBody>
          <a:bodyPr/>
          <a:lstStyle/>
          <a:p>
            <a:r>
              <a:rPr lang="ru-RU" sz="3200" dirty="0"/>
              <a:t>Выдача медалей «За особые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успехи </a:t>
            </a:r>
            <a:r>
              <a:rPr lang="ru-RU" sz="3200" dirty="0"/>
              <a:t>в учении» </a:t>
            </a:r>
            <a:r>
              <a:rPr lang="en-US" sz="3200" dirty="0"/>
              <a:t>I </a:t>
            </a:r>
            <a:r>
              <a:rPr lang="ru-RU" sz="3200" dirty="0"/>
              <a:t>и </a:t>
            </a:r>
            <a:r>
              <a:rPr lang="en-US" sz="3200" dirty="0"/>
              <a:t>II </a:t>
            </a:r>
            <a:r>
              <a:rPr lang="ru-RU" sz="3200" dirty="0"/>
              <a:t>степеней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843" y="1600200"/>
            <a:ext cx="6759347" cy="4896140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184" y="127797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60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66" y="457201"/>
            <a:ext cx="8075612" cy="1143000"/>
          </a:xfrm>
        </p:spPr>
        <p:txBody>
          <a:bodyPr/>
          <a:lstStyle/>
          <a:p>
            <a:r>
              <a:rPr lang="ru-RU" sz="3200" dirty="0"/>
              <a:t>Выдача медалей «За </a:t>
            </a:r>
            <a:r>
              <a:rPr lang="ru-RU" sz="3200" dirty="0" smtClean="0"/>
              <a:t>особые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успехи в учении» </a:t>
            </a:r>
            <a:r>
              <a:rPr lang="en-US" sz="3200" dirty="0"/>
              <a:t>I </a:t>
            </a:r>
            <a:r>
              <a:rPr lang="ru-RU" sz="3200" dirty="0"/>
              <a:t>степени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Итоговые оценки успеваемости </a:t>
            </a:r>
            <a:r>
              <a:rPr lang="ru-RU" sz="2400" dirty="0">
                <a:solidFill>
                  <a:srgbClr val="FF0000"/>
                </a:solidFill>
              </a:rPr>
              <a:t>«отлично» </a:t>
            </a:r>
            <a:r>
              <a:rPr lang="ru-RU" sz="2400" dirty="0"/>
              <a:t>по всем учебным предметам, </a:t>
            </a:r>
            <a:r>
              <a:rPr lang="ru-RU" sz="2400" dirty="0" err="1"/>
              <a:t>изучавшимся</a:t>
            </a:r>
            <a:r>
              <a:rPr lang="ru-RU" sz="2400" dirty="0"/>
              <a:t> в соответствии с учебным </a:t>
            </a:r>
            <a:r>
              <a:rPr lang="ru-RU" sz="2400" dirty="0" smtClean="0"/>
              <a:t>планом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>
                <a:solidFill>
                  <a:srgbClr val="FF0000"/>
                </a:solidFill>
              </a:rPr>
              <a:t>Не менее 70 баллов </a:t>
            </a:r>
            <a:r>
              <a:rPr lang="ru-RU" sz="2400" dirty="0"/>
              <a:t>на ЕГЭ по учебному предмету «Русский язык» и не менее 70 баллов на ЕГЭ по одному из сдаваемых учебных предметов, либо 5 баллов на ЕГЭ по учебному предмету «математика» базового уровня (для выпускников, сдающих только учебные предметы «Русский язык» и «Математика» базового уровня)</a:t>
            </a: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70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9883E1A-93FB-42AF-5BB8-7BC36F86F4B2}"/>
              </a:ext>
            </a:extLst>
          </p:cNvPr>
          <p:cNvSpPr/>
          <p:nvPr/>
        </p:nvSpPr>
        <p:spPr>
          <a:xfrm>
            <a:off x="563563" y="4221164"/>
            <a:ext cx="8604250" cy="1277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800" dirty="0">
              <a:solidFill>
                <a:srgbClr val="00206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FB8C17-E271-98C3-F1F7-41B0BD92AAC7}"/>
              </a:ext>
            </a:extLst>
          </p:cNvPr>
          <p:cNvSpPr/>
          <p:nvPr/>
        </p:nvSpPr>
        <p:spPr>
          <a:xfrm>
            <a:off x="328613" y="1954214"/>
            <a:ext cx="8280400" cy="554037"/>
          </a:xfrm>
          <a:prstGeom prst="rect">
            <a:avLst/>
          </a:prstGeom>
        </p:spPr>
        <p:txBody>
          <a:bodyPr lIns="91404" tIns="45702" rIns="91404" bIns="45702">
            <a:spAutoFit/>
          </a:bodyPr>
          <a:lstStyle/>
          <a:p>
            <a:pPr algn="ctr" defTabSz="685749">
              <a:defRPr/>
            </a:pPr>
            <a:endParaRPr lang="ru-RU" sz="3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 panose="020B0604020202020204" pitchFamily="34" charset="0"/>
            </a:endParaRPr>
          </a:p>
        </p:txBody>
      </p:sp>
      <p:sp>
        <p:nvSpPr>
          <p:cNvPr id="3076" name="object 3">
            <a:extLst>
              <a:ext uri="{FF2B5EF4-FFF2-40B4-BE49-F238E27FC236}">
                <a16:creationId xmlns:a16="http://schemas.microsoft.com/office/drawing/2014/main" id="{3E403175-C2B1-4CEE-F3F8-7717529F09D3}"/>
              </a:ext>
            </a:extLst>
          </p:cNvPr>
          <p:cNvSpPr txBox="1">
            <a:spLocks/>
          </p:cNvSpPr>
          <p:nvPr/>
        </p:nvSpPr>
        <p:spPr bwMode="auto">
          <a:xfrm>
            <a:off x="904875" y="2231232"/>
            <a:ext cx="7921625" cy="167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493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122045" marR="5080" indent="-1109980" algn="ctr">
              <a:lnSpc>
                <a:spcPts val="3030"/>
              </a:lnSpc>
              <a:spcBef>
                <a:spcPts val="470"/>
              </a:spcBef>
            </a:pP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Единый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государственный</a:t>
            </a:r>
            <a:r>
              <a:rPr lang="ru-RU" sz="2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 (ЕГЭ)</a:t>
            </a:r>
            <a:r>
              <a:rPr lang="ru-RU" sz="28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endParaRPr lang="ru-RU" sz="2800" b="1" spc="-5" dirty="0" smtClean="0">
              <a:solidFill>
                <a:srgbClr val="001F5F"/>
              </a:solidFill>
              <a:latin typeface="Cambria"/>
              <a:cs typeface="Cambria"/>
            </a:endParaRPr>
          </a:p>
          <a:p>
            <a:pPr marL="1122045" marR="5080" indent="-1109980" algn="ctr">
              <a:lnSpc>
                <a:spcPts val="3030"/>
              </a:lnSpc>
              <a:spcBef>
                <a:spcPts val="470"/>
              </a:spcBef>
            </a:pPr>
            <a:r>
              <a:rPr lang="ru-RU" sz="2800" b="1" spc="-30" dirty="0" smtClean="0">
                <a:solidFill>
                  <a:srgbClr val="001F5F"/>
                </a:solidFill>
                <a:latin typeface="Cambria"/>
                <a:cs typeface="Cambria"/>
              </a:rPr>
              <a:t>это </a:t>
            </a:r>
            <a:r>
              <a:rPr lang="ru-RU" sz="2800" b="1" spc="-600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основная</a:t>
            </a:r>
            <a:r>
              <a:rPr lang="ru-RU"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форма</a:t>
            </a:r>
            <a:r>
              <a:rPr lang="ru-RU"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25" dirty="0" smtClean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r>
              <a:rPr lang="ru-RU" sz="2800" dirty="0" smtClean="0">
                <a:latin typeface="Cambria"/>
                <a:cs typeface="Cambria"/>
              </a:rPr>
              <a:t> </a:t>
            </a:r>
            <a:r>
              <a:rPr lang="ru-RU" sz="2800" b="1" spc="-15" dirty="0" smtClean="0">
                <a:solidFill>
                  <a:srgbClr val="001F5F"/>
                </a:solidFill>
                <a:latin typeface="Cambria"/>
                <a:cs typeface="Cambria"/>
              </a:rPr>
              <a:t>(итоговой</a:t>
            </a:r>
            <a:r>
              <a:rPr lang="ru-RU" sz="2800" b="1" spc="-15" dirty="0">
                <a:solidFill>
                  <a:srgbClr val="001F5F"/>
                </a:solidFill>
                <a:latin typeface="Cambria"/>
                <a:cs typeface="Cambria"/>
              </a:rPr>
              <a:t>) </a:t>
            </a:r>
            <a:r>
              <a:rPr lang="ru-RU"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</a:t>
            </a:r>
            <a:r>
              <a:rPr lang="ru-RU"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 smtClean="0">
                <a:solidFill>
                  <a:srgbClr val="001F5F"/>
                </a:solidFill>
                <a:latin typeface="Cambria"/>
                <a:cs typeface="Cambria"/>
              </a:rPr>
              <a:t>выпускников</a:t>
            </a:r>
            <a:r>
              <a:rPr lang="ru-RU" sz="2800" b="1" spc="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25" dirty="0" smtClean="0">
                <a:solidFill>
                  <a:srgbClr val="001F5F"/>
                </a:solidFill>
                <a:latin typeface="Cambria"/>
                <a:cs typeface="Cambria"/>
              </a:rPr>
              <a:t>школ </a:t>
            </a:r>
            <a:r>
              <a:rPr lang="ru-RU" sz="2800" b="1" spc="-20" dirty="0">
                <a:solidFill>
                  <a:srgbClr val="001F5F"/>
                </a:solidFill>
                <a:latin typeface="Cambria"/>
                <a:cs typeface="Cambria"/>
              </a:rPr>
              <a:t>Российской</a:t>
            </a:r>
            <a:r>
              <a:rPr lang="ru-RU" sz="28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1F5F"/>
                </a:solidFill>
                <a:latin typeface="Cambria"/>
                <a:cs typeface="Cambria"/>
              </a:rPr>
              <a:t>Федерации</a:t>
            </a:r>
            <a:endParaRPr lang="ru-RU" sz="2800" dirty="0">
              <a:latin typeface="Cambria"/>
              <a:cs typeface="Cambria"/>
            </a:endParaRPr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788" y="88843"/>
            <a:ext cx="80645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1562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66" y="432168"/>
            <a:ext cx="8075612" cy="1143000"/>
          </a:xfrm>
        </p:spPr>
        <p:txBody>
          <a:bodyPr/>
          <a:lstStyle/>
          <a:p>
            <a:r>
              <a:rPr lang="ru-RU" sz="3200" dirty="0"/>
              <a:t>Выдача медалей «За </a:t>
            </a:r>
            <a:r>
              <a:rPr lang="ru-RU" sz="3200" dirty="0" smtClean="0"/>
              <a:t>особые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успехи в учении» </a:t>
            </a:r>
            <a:r>
              <a:rPr lang="en-US" sz="3200" dirty="0"/>
              <a:t>II </a:t>
            </a:r>
            <a:r>
              <a:rPr lang="ru-RU" sz="3200" dirty="0"/>
              <a:t>степени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По всем учебным предметам, </a:t>
            </a:r>
            <a:r>
              <a:rPr lang="ru-RU" sz="2400" dirty="0" err="1"/>
              <a:t>изучавшимся</a:t>
            </a:r>
            <a:r>
              <a:rPr lang="ru-RU" sz="2400" dirty="0"/>
              <a:t> в соответствии с учебным планом, итоговые оценки успеваемости </a:t>
            </a:r>
            <a:r>
              <a:rPr lang="ru-RU" sz="2400" dirty="0">
                <a:solidFill>
                  <a:srgbClr val="FF0000"/>
                </a:solidFill>
              </a:rPr>
              <a:t>«отлично» и не более двух оценок «хорошо</a:t>
            </a:r>
            <a:r>
              <a:rPr lang="ru-RU" sz="2400" dirty="0" smtClean="0">
                <a:solidFill>
                  <a:srgbClr val="FF0000"/>
                </a:solidFill>
              </a:rPr>
              <a:t>».</a:t>
            </a:r>
          </a:p>
          <a:p>
            <a:endParaRPr lang="ru-RU" sz="2400" dirty="0"/>
          </a:p>
          <a:p>
            <a:r>
              <a:rPr lang="ru-RU" sz="2400" dirty="0">
                <a:solidFill>
                  <a:srgbClr val="FF0000"/>
                </a:solidFill>
              </a:rPr>
              <a:t>Не менее 60 баллов </a:t>
            </a:r>
            <a:r>
              <a:rPr lang="ru-RU" sz="2400" dirty="0"/>
              <a:t>на ЕГЭ по учебному предмету «Русский язык» и не менее 60 баллов на ЕГЭ по одному из сдаваемых учебных предметов, либо 5 баллов на ЕГЭ по учебному предмету «математика» базового уровня (для выпускников, сдающих только учебные предметы «Русский язык» и «Математика» базового уровня)</a:t>
            </a:r>
          </a:p>
          <a:p>
            <a:endParaRPr lang="ru-RU" dirty="0"/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538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Особенности проведения ГИА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9589" y="846667"/>
            <a:ext cx="7547211" cy="565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5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9" y="1"/>
            <a:ext cx="852985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18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02" y="136478"/>
            <a:ext cx="8426715" cy="649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62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403" y="472636"/>
            <a:ext cx="8075612" cy="1143000"/>
          </a:xfrm>
        </p:spPr>
        <p:txBody>
          <a:bodyPr/>
          <a:lstStyle/>
          <a:p>
            <a:r>
              <a:rPr lang="ru-RU" sz="3600" dirty="0"/>
              <a:t>Оборудование </a:t>
            </a:r>
            <a:r>
              <a:rPr lang="ru-RU" sz="3600" dirty="0" smtClean="0"/>
              <a:t>аудиторий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188" y="1818566"/>
            <a:ext cx="8075612" cy="4525433"/>
          </a:xfrm>
        </p:spPr>
        <p:txBody>
          <a:bodyPr/>
          <a:lstStyle/>
          <a:p>
            <a:r>
              <a:rPr lang="ru-RU" sz="2400" dirty="0"/>
              <a:t>В каждой аудитории не более 15 участников </a:t>
            </a:r>
            <a:r>
              <a:rPr lang="ru-RU" sz="2400" dirty="0" smtClean="0"/>
              <a:t>ЕГЭ</a:t>
            </a:r>
          </a:p>
          <a:p>
            <a:endParaRPr lang="ru-RU" sz="2400" dirty="0"/>
          </a:p>
          <a:p>
            <a:r>
              <a:rPr lang="ru-RU" sz="2400" dirty="0"/>
              <a:t> Каждому выделяется отдельное рабочее </a:t>
            </a:r>
            <a:r>
              <a:rPr lang="ru-RU" sz="2400" dirty="0" smtClean="0"/>
              <a:t>место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 Аудитории </a:t>
            </a:r>
            <a:r>
              <a:rPr lang="ru-RU" sz="2400" dirty="0" smtClean="0"/>
              <a:t>оборудованы </a:t>
            </a:r>
            <a:r>
              <a:rPr lang="ru-RU" sz="2400" dirty="0"/>
              <a:t>средствами видеонаблюдения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 smtClean="0"/>
              <a:t>Для </a:t>
            </a:r>
            <a:r>
              <a:rPr lang="ru-RU" sz="2400" dirty="0"/>
              <a:t>учащихся с ОВЗ, инвалидов специализированный принцип рассадки</a:t>
            </a: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91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06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66" y="325266"/>
            <a:ext cx="8075612" cy="1143000"/>
          </a:xfrm>
        </p:spPr>
        <p:txBody>
          <a:bodyPr/>
          <a:lstStyle/>
          <a:p>
            <a:r>
              <a:rPr lang="ru-RU" dirty="0"/>
              <a:t>По опыту прошлых лет</a:t>
            </a:r>
          </a:p>
        </p:txBody>
      </p:sp>
      <p:sp>
        <p:nvSpPr>
          <p:cNvPr id="5" name="Текст 1"/>
          <p:cNvSpPr>
            <a:spLocks noGrp="1"/>
          </p:cNvSpPr>
          <p:nvPr>
            <p:ph idx="1"/>
          </p:nvPr>
        </p:nvSpPr>
        <p:spPr>
          <a:xfrm>
            <a:off x="611188" y="1418167"/>
            <a:ext cx="8075612" cy="4525433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Участникам ЕГЭ</a:t>
            </a:r>
          </a:p>
          <a:p>
            <a:r>
              <a:rPr lang="ru-RU" sz="2600" dirty="0" smtClean="0"/>
              <a:t>Не употреблять седативные препараты</a:t>
            </a:r>
          </a:p>
          <a:p>
            <a:r>
              <a:rPr lang="ru-RU" sz="2600" dirty="0" smtClean="0"/>
              <a:t>Иметь прописанные лекарства, предупредить организатора</a:t>
            </a:r>
          </a:p>
          <a:p>
            <a:r>
              <a:rPr lang="ru-RU" sz="2600" dirty="0" smtClean="0"/>
              <a:t>Справку о наличии металлических имплантатов (приборов) предъявлять до прохождения рамки!!! Не рисковать здоровьем</a:t>
            </a:r>
          </a:p>
          <a:p>
            <a:r>
              <a:rPr lang="ru-RU" sz="2600" dirty="0" smtClean="0"/>
              <a:t>Не надевать металлические аксессуары</a:t>
            </a:r>
          </a:p>
          <a:p>
            <a:r>
              <a:rPr lang="ru-RU" sz="2600" dirty="0" smtClean="0"/>
              <a:t>Одеваться по погоде</a:t>
            </a:r>
          </a:p>
          <a:p>
            <a:r>
              <a:rPr lang="ru-RU" sz="2600" dirty="0" smtClean="0"/>
              <a:t>Вода в кулерах в коридорах имеется</a:t>
            </a:r>
          </a:p>
          <a:p>
            <a:r>
              <a:rPr lang="ru-RU" sz="2600" dirty="0" smtClean="0"/>
              <a:t>Работать до последнего, не паниковать </a:t>
            </a:r>
          </a:p>
          <a:p>
            <a:endParaRPr lang="ru-RU" sz="2600" dirty="0" smtClean="0"/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FF0000"/>
                </a:solidFill>
              </a:rPr>
              <a:t>Родителям</a:t>
            </a:r>
          </a:p>
          <a:p>
            <a:r>
              <a:rPr lang="ru-RU" sz="2600" dirty="0" smtClean="0"/>
              <a:t>Дать всю контактную информацию (телефоны) классному руководителю</a:t>
            </a:r>
          </a:p>
          <a:p>
            <a:r>
              <a:rPr lang="ru-RU" sz="2600" dirty="0" smtClean="0"/>
              <a:t>Проинформировать классного руководителя о состоянии ребенка в день экзамена (при необходимости)</a:t>
            </a: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5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4457" y="457201"/>
            <a:ext cx="8075612" cy="1143000"/>
          </a:xfrm>
        </p:spPr>
        <p:txBody>
          <a:bodyPr/>
          <a:lstStyle/>
          <a:p>
            <a:r>
              <a:rPr lang="ru-RU" sz="3200" dirty="0"/>
              <a:t>Чтобы поддержать ребёнка, необходимо: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Опираться на сильные стороны ребёнка;</a:t>
            </a:r>
          </a:p>
          <a:p>
            <a:r>
              <a:rPr lang="ru-RU" sz="2400" dirty="0"/>
              <a:t>Избегать подчеркивания промахов ребёнка;</a:t>
            </a:r>
          </a:p>
          <a:p>
            <a:r>
              <a:rPr lang="ru-RU" sz="2400" dirty="0"/>
              <a:t>Проявлять веру в ребёнка, сочувствие к нему, уверенность в его силах;</a:t>
            </a:r>
          </a:p>
          <a:p>
            <a:r>
              <a:rPr lang="ru-RU" sz="2400" dirty="0"/>
              <a:t>Создать дома обстановку дружелюбия и уважения, уметь и хотеть демонстрировать любовь и уважение к ребёнку;</a:t>
            </a:r>
          </a:p>
          <a:p>
            <a:r>
              <a:rPr lang="ru-RU" sz="2400" dirty="0"/>
              <a:t>Будьте одновременно тверды и добры, но не выступайте в роли судьи;</a:t>
            </a:r>
          </a:p>
          <a:p>
            <a:r>
              <a:rPr lang="ru-RU" sz="2400" dirty="0"/>
              <a:t>Поддерживайте своего ребёнка, демонстрируйте, что понимаете его переживания.</a:t>
            </a: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86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6" name="Текст 1"/>
          <p:cNvSpPr txBox="1">
            <a:spLocks/>
          </p:cNvSpPr>
          <p:nvPr/>
        </p:nvSpPr>
        <p:spPr>
          <a:xfrm>
            <a:off x="821917" y="1441940"/>
            <a:ext cx="7815945" cy="44413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rgbClr val="2C4C7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ru-RU" sz="2400" dirty="0" smtClean="0"/>
              <a:t>8(843</a:t>
            </a:r>
            <a:r>
              <a:rPr lang="ru-RU" sz="2400" dirty="0"/>
              <a:t>) 294-95-06 - отдел общего образования и итоговой аттестации обучающихся Министерства образования и науки Республики Татарстан;</a:t>
            </a:r>
          </a:p>
          <a:p>
            <a:pPr marL="0" indent="0" fontAlgn="base">
              <a:buNone/>
            </a:pPr>
            <a:r>
              <a:rPr lang="ru-RU" sz="2400" dirty="0" smtClean="0"/>
              <a:t>8(843</a:t>
            </a:r>
            <a:r>
              <a:rPr lang="ru-RU" sz="2400" dirty="0"/>
              <a:t>) 237-74-84 - Департамент надзора и контроля в сфере образования Министерства образования и науки Республики Татарстан;</a:t>
            </a:r>
          </a:p>
          <a:p>
            <a:pPr marL="0" indent="0" fontAlgn="base">
              <a:buNone/>
            </a:pPr>
            <a:r>
              <a:rPr lang="ru-RU" sz="2400" dirty="0" smtClean="0"/>
              <a:t>(85595) 5-15-61 – заместитель начальника по учебно-методической работе</a:t>
            </a:r>
          </a:p>
          <a:p>
            <a:pPr marL="0" indent="0" fontAlgn="base">
              <a:buNone/>
            </a:pPr>
            <a:r>
              <a:rPr lang="ru-RU" sz="2400" dirty="0" smtClean="0"/>
              <a:t>(</a:t>
            </a:r>
            <a:r>
              <a:rPr lang="ru-RU" sz="2400" dirty="0"/>
              <a:t>85595) </a:t>
            </a:r>
            <a:r>
              <a:rPr lang="ru-RU" sz="2400" dirty="0" smtClean="0"/>
              <a:t>5-12-15</a:t>
            </a:r>
            <a:r>
              <a:rPr lang="ru-RU" sz="2400" dirty="0"/>
              <a:t> – муниципальный координатор ЕГЭ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970238" y="469311"/>
            <a:ext cx="6755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/>
                </a:solidFill>
              </a:rPr>
              <a:t>Телефоны "горячих линий" </a:t>
            </a:r>
            <a:r>
              <a:rPr lang="ru-RU" sz="3200" b="1" dirty="0" smtClean="0">
                <a:solidFill>
                  <a:schemeClr val="accent1"/>
                </a:solidFill>
              </a:rPr>
              <a:t>ЕГЭ 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312" y="42828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65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52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77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pc="-10" dirty="0">
                <a:uFill>
                  <a:solidFill>
                    <a:srgbClr val="C00000"/>
                  </a:solidFill>
                </a:uFill>
              </a:rPr>
              <a:t>Особенности</a:t>
            </a:r>
            <a:r>
              <a:rPr lang="ru-RU" spc="-30" dirty="0">
                <a:uFill>
                  <a:solidFill>
                    <a:srgbClr val="C00000"/>
                  </a:solidFill>
                </a:uFill>
              </a:rPr>
              <a:t> </a:t>
            </a:r>
            <a:r>
              <a:rPr lang="ru-RU" spc="-5" dirty="0">
                <a:uFill>
                  <a:solidFill>
                    <a:srgbClr val="C00000"/>
                  </a:solidFill>
                </a:uFill>
              </a:rPr>
              <a:t>ЕГЭ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11188" y="1081586"/>
            <a:ext cx="8075612" cy="4525433"/>
          </a:xfrm>
        </p:spPr>
        <p:txBody>
          <a:bodyPr/>
          <a:lstStyle/>
          <a:p>
            <a:r>
              <a:rPr lang="ru-RU" sz="2400" dirty="0"/>
              <a:t>единые правила </a:t>
            </a:r>
            <a:r>
              <a:rPr lang="ru-RU" sz="2400" dirty="0" smtClean="0"/>
              <a:t>проведения</a:t>
            </a:r>
          </a:p>
          <a:p>
            <a:endParaRPr lang="ru-RU" sz="2400" dirty="0"/>
          </a:p>
          <a:p>
            <a:r>
              <a:rPr lang="ru-RU" sz="2400" dirty="0"/>
              <a:t>единое </a:t>
            </a:r>
            <a:r>
              <a:rPr lang="ru-RU" sz="2400" dirty="0" smtClean="0"/>
              <a:t>расписание</a:t>
            </a:r>
          </a:p>
          <a:p>
            <a:endParaRPr lang="ru-RU" sz="2400" dirty="0"/>
          </a:p>
          <a:p>
            <a:r>
              <a:rPr lang="ru-RU" sz="2400" dirty="0"/>
              <a:t>использование заданий стандартизированной</a:t>
            </a:r>
          </a:p>
          <a:p>
            <a:r>
              <a:rPr lang="ru-RU" sz="2400" dirty="0"/>
              <a:t>формы (КИМ</a:t>
            </a:r>
            <a:r>
              <a:rPr lang="ru-RU" sz="2400" dirty="0" smtClean="0"/>
              <a:t>)</a:t>
            </a:r>
          </a:p>
          <a:p>
            <a:endParaRPr lang="ru-RU" sz="2400" dirty="0"/>
          </a:p>
          <a:p>
            <a:r>
              <a:rPr lang="ru-RU" sz="2400" dirty="0" smtClean="0"/>
              <a:t>использование </a:t>
            </a:r>
            <a:r>
              <a:rPr lang="ru-RU" sz="2400" dirty="0"/>
              <a:t>специальных бланков для  оформления ответов на </a:t>
            </a:r>
            <a:r>
              <a:rPr lang="ru-RU" sz="2400" dirty="0" smtClean="0"/>
              <a:t>задания</a:t>
            </a:r>
          </a:p>
          <a:p>
            <a:endParaRPr lang="ru-RU" sz="2400" dirty="0"/>
          </a:p>
          <a:p>
            <a:r>
              <a:rPr lang="ru-RU" sz="2400" dirty="0" smtClean="0"/>
              <a:t>проведение </a:t>
            </a:r>
            <a:r>
              <a:rPr lang="ru-RU" sz="2400" dirty="0"/>
              <a:t>письменно на русском языке (за  исключением ЕГЭ по иностранным языкам)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451" y="127797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717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ЕГЭ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0059" y="1527349"/>
            <a:ext cx="7335672" cy="4525433"/>
          </a:xfrm>
        </p:spPr>
        <p:txBody>
          <a:bodyPr/>
          <a:lstStyle/>
          <a:p>
            <a:pPr marL="12700" marR="1075055" indent="0" algn="ctr">
              <a:lnSpc>
                <a:spcPts val="3110"/>
              </a:lnSpc>
              <a:spcBef>
                <a:spcPts val="409"/>
              </a:spcBef>
              <a:buNone/>
            </a:pP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обучающиеся,</a:t>
            </a:r>
            <a:r>
              <a:rPr lang="ru-RU"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освоившие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 основные </a:t>
            </a:r>
            <a:r>
              <a:rPr lang="ru-RU" sz="24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общеобразовательные</a:t>
            </a:r>
            <a:r>
              <a:rPr lang="ru-RU"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программы</a:t>
            </a:r>
            <a:r>
              <a:rPr lang="ru-RU" sz="2400" dirty="0" smtClean="0">
                <a:latin typeface="Cambria"/>
                <a:cs typeface="Cambria"/>
              </a:rPr>
              <a:t> </a:t>
            </a:r>
            <a:r>
              <a:rPr lang="ru-RU" sz="2400" b="1" spc="-10" dirty="0" smtClean="0">
                <a:solidFill>
                  <a:srgbClr val="001F5F"/>
                </a:solidFill>
                <a:latin typeface="Cambria"/>
                <a:cs typeface="Cambria"/>
              </a:rPr>
              <a:t>среднего</a:t>
            </a:r>
            <a:r>
              <a:rPr lang="ru-RU" sz="2400" b="1" spc="15" dirty="0" smtClean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общего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 образования </a:t>
            </a:r>
            <a:r>
              <a:rPr lang="ru-RU" sz="2400" b="1" spc="-5" dirty="0" smtClean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lang="ru-RU" sz="2400" dirty="0" smtClean="0">
                <a:latin typeface="Cambria"/>
                <a:cs typeface="Cambria"/>
              </a:rPr>
              <a:t> </a:t>
            </a:r>
            <a:r>
              <a:rPr lang="ru-RU" sz="2400" b="1" u="heavy" spc="-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допущенные</a:t>
            </a:r>
            <a:r>
              <a:rPr lang="ru-RU" sz="2400" b="1" spc="35" dirty="0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установленном</a:t>
            </a:r>
            <a:r>
              <a:rPr lang="ru-RU" sz="2400" b="1" spc="5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20" dirty="0">
                <a:solidFill>
                  <a:srgbClr val="001F5F"/>
                </a:solidFill>
                <a:latin typeface="Cambria"/>
                <a:cs typeface="Cambria"/>
              </a:rPr>
              <a:t>порядке</a:t>
            </a:r>
            <a:r>
              <a:rPr lang="ru-RU"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к </a:t>
            </a:r>
            <a:r>
              <a:rPr lang="ru-RU" sz="24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r>
              <a:rPr lang="ru-RU" sz="2400" b="1" spc="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(выпускники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35" dirty="0">
                <a:solidFill>
                  <a:srgbClr val="001F5F"/>
                </a:solidFill>
                <a:latin typeface="Cambria"/>
                <a:cs typeface="Cambria"/>
              </a:rPr>
              <a:t>года), а также выпускники прошлых лет</a:t>
            </a:r>
            <a:endParaRPr lang="ru-RU" sz="2400" dirty="0">
              <a:latin typeface="Cambria"/>
              <a:cs typeface="Cambria"/>
            </a:endParaRPr>
          </a:p>
          <a:p>
            <a:pPr marL="12700" marR="5080" lvl="0" indent="1270" algn="ctr" eaLnBrk="1" fontAlgn="auto" hangingPunct="1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lang="ru-RU" sz="1800" b="1" dirty="0" smtClean="0">
              <a:solidFill>
                <a:srgbClr val="252573"/>
              </a:solidFill>
              <a:latin typeface="Cambria"/>
              <a:cs typeface="Cambria"/>
            </a:endParaRPr>
          </a:p>
          <a:p>
            <a:pPr marL="12700" marR="5080" lvl="0" indent="1270" algn="ctr" eaLnBrk="1" fontAlgn="auto" hangingPunct="1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ru-RU" sz="1800" b="1" dirty="0" smtClean="0">
                <a:solidFill>
                  <a:srgbClr val="252573"/>
                </a:solidFill>
                <a:latin typeface="Cambria"/>
                <a:cs typeface="Cambria"/>
              </a:rPr>
              <a:t>К</a:t>
            </a:r>
            <a:r>
              <a:rPr lang="ru-RU" sz="1800" b="1" spc="-5" dirty="0" smtClean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lang="ru-RU" sz="1800" b="1" spc="-15" dirty="0">
                <a:solidFill>
                  <a:srgbClr val="252573"/>
                </a:solidFill>
                <a:latin typeface="Cambria"/>
                <a:cs typeface="Cambria"/>
              </a:rPr>
              <a:t>прохождению</a:t>
            </a:r>
            <a:r>
              <a:rPr lang="ru-RU"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lang="ru-RU" sz="1800" b="1" dirty="0">
                <a:solidFill>
                  <a:srgbClr val="252573"/>
                </a:solidFill>
                <a:latin typeface="Cambria"/>
                <a:cs typeface="Cambria"/>
              </a:rPr>
              <a:t>ГИА </a:t>
            </a:r>
            <a:r>
              <a:rPr lang="ru-RU" sz="1800" b="1" spc="-10" dirty="0">
                <a:solidFill>
                  <a:srgbClr val="252573"/>
                </a:solidFill>
                <a:latin typeface="Cambria"/>
                <a:cs typeface="Cambria"/>
              </a:rPr>
              <a:t>допускаются</a:t>
            </a:r>
            <a:r>
              <a:rPr lang="ru-RU" sz="1800" b="1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252573"/>
                </a:solidFill>
                <a:latin typeface="Cambria"/>
                <a:cs typeface="Cambria"/>
              </a:rPr>
              <a:t>учащиеся,</a:t>
            </a:r>
            <a:r>
              <a:rPr lang="ru-RU" sz="1800" b="1" spc="-1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не </a:t>
            </a:r>
            <a:r>
              <a:rPr lang="ru-RU"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 </a:t>
            </a:r>
            <a:r>
              <a:rPr lang="ru-RU" sz="1800" b="1" spc="-10" dirty="0">
                <a:solidFill>
                  <a:srgbClr val="C00000"/>
                </a:solidFill>
                <a:latin typeface="Cambria"/>
                <a:cs typeface="Cambria"/>
              </a:rPr>
              <a:t>академической</a:t>
            </a:r>
            <a:r>
              <a:rPr lang="ru-RU"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10" dirty="0">
                <a:solidFill>
                  <a:srgbClr val="C00000"/>
                </a:solidFill>
                <a:latin typeface="Cambria"/>
                <a:cs typeface="Cambria"/>
              </a:rPr>
              <a:t>задолженности</a:t>
            </a:r>
            <a:r>
              <a:rPr lang="ru-RU" sz="18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lang="ru-RU" sz="1800" b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10" dirty="0">
                <a:solidFill>
                  <a:srgbClr val="C00000"/>
                </a:solidFill>
                <a:latin typeface="Cambria"/>
                <a:cs typeface="Cambria"/>
              </a:rPr>
              <a:t>всем </a:t>
            </a:r>
            <a:r>
              <a:rPr lang="ru-RU" sz="1800" b="1" spc="-38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предметам</a:t>
            </a:r>
            <a:r>
              <a:rPr lang="ru-RU"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</a:t>
            </a:r>
            <a:r>
              <a:rPr lang="ru-RU" sz="1800" b="1" spc="-10" dirty="0">
                <a:solidFill>
                  <a:srgbClr val="C00000"/>
                </a:solidFill>
                <a:latin typeface="Cambria"/>
                <a:cs typeface="Cambria"/>
              </a:rPr>
              <a:t> допуск</a:t>
            </a:r>
            <a:r>
              <a:rPr lang="ru-RU"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lang="ru-RU" sz="1800" b="1" spc="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15" dirty="0">
                <a:solidFill>
                  <a:srgbClr val="C00000"/>
                </a:solidFill>
                <a:latin typeface="Cambria"/>
                <a:cs typeface="Cambria"/>
              </a:rPr>
              <a:t>итоговому </a:t>
            </a:r>
            <a:r>
              <a:rPr lang="ru-RU" sz="1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1800" b="1" spc="-5" dirty="0">
                <a:solidFill>
                  <a:srgbClr val="C00000"/>
                </a:solidFill>
                <a:latin typeface="Cambria"/>
                <a:cs typeface="Cambria"/>
              </a:rPr>
              <a:t>сочинению</a:t>
            </a:r>
            <a:endParaRPr lang="ru-RU" sz="1800" dirty="0">
              <a:solidFill>
                <a:prstClr val="black"/>
              </a:solidFill>
              <a:latin typeface="Cambria"/>
              <a:cs typeface="Cambria"/>
            </a:endParaRPr>
          </a:p>
          <a:p>
            <a:endParaRPr lang="ru-RU" dirty="0"/>
          </a:p>
        </p:txBody>
      </p:sp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5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Участники ЕГЭ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5270" y="1600200"/>
            <a:ext cx="7767448" cy="4525963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190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017" y="380356"/>
            <a:ext cx="8075612" cy="4525433"/>
          </a:xfrm>
        </p:spPr>
        <p:txBody>
          <a:bodyPr/>
          <a:lstStyle/>
          <a:p>
            <a:pPr marL="241300" marR="70485" lvl="0" indent="-228600" eaLnBrk="1" fontAlgn="auto" hangingPunct="1">
              <a:lnSpc>
                <a:spcPct val="90000"/>
              </a:lnSpc>
              <a:spcBef>
                <a:spcPts val="385"/>
              </a:spcBef>
              <a:spcAft>
                <a:spcPts val="0"/>
              </a:spcAft>
              <a:buFont typeface="Arial MT"/>
              <a:buChar char="•"/>
              <a:tabLst>
                <a:tab pos="241300" algn="l"/>
              </a:tabLst>
            </a:pP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 аттестата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выпускники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lang="ru-RU"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года </a:t>
            </a:r>
            <a:r>
              <a:rPr lang="ru-RU"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сдают </a:t>
            </a:r>
            <a:r>
              <a:rPr lang="ru-RU" sz="2400" b="1" spc="-10" dirty="0">
                <a:solidFill>
                  <a:srgbClr val="C00000"/>
                </a:solidFill>
                <a:latin typeface="Cambria"/>
                <a:cs typeface="Cambria"/>
              </a:rPr>
              <a:t>обязательные</a:t>
            </a:r>
            <a:r>
              <a:rPr lang="ru-RU"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lang="ru-RU"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20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lang="ru-RU"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30" dirty="0">
                <a:solidFill>
                  <a:srgbClr val="001F5F"/>
                </a:solidFill>
                <a:latin typeface="Cambria"/>
                <a:cs typeface="Cambria"/>
              </a:rPr>
              <a:t>математику</a:t>
            </a:r>
            <a:r>
              <a:rPr lang="ru-RU" sz="2400" b="1" spc="-30" dirty="0" smtClean="0">
                <a:solidFill>
                  <a:srgbClr val="001F5F"/>
                </a:solidFill>
                <a:latin typeface="Cambria"/>
                <a:cs typeface="Cambria"/>
              </a:rPr>
              <a:t>.</a:t>
            </a:r>
          </a:p>
          <a:p>
            <a:pPr marL="241300" marR="70485" lvl="0" indent="-228600" eaLnBrk="1" fontAlgn="auto" hangingPunct="1">
              <a:lnSpc>
                <a:spcPct val="90000"/>
              </a:lnSpc>
              <a:spcBef>
                <a:spcPts val="385"/>
              </a:spcBef>
              <a:spcAft>
                <a:spcPts val="0"/>
              </a:spcAft>
              <a:buFont typeface="Arial MT"/>
              <a:buChar char="•"/>
              <a:tabLst>
                <a:tab pos="241300" algn="l"/>
              </a:tabLst>
            </a:pP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241300" lvl="0" indent="-228600" eaLnBrk="1" fontAlgn="auto" hangingPunct="1">
              <a:spcBef>
                <a:spcPts val="5"/>
              </a:spcBef>
              <a:spcAft>
                <a:spcPts val="0"/>
              </a:spcAft>
              <a:buFont typeface="Arial MT"/>
              <a:buChar char="•"/>
              <a:tabLst>
                <a:tab pos="241300" algn="l"/>
              </a:tabLst>
            </a:pPr>
            <a:r>
              <a:rPr lang="ru-RU" sz="2400" b="1" spc="-5" dirty="0" smtClean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любое </a:t>
            </a:r>
            <a:r>
              <a:rPr lang="ru-RU"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предметов</a:t>
            </a:r>
            <a:r>
              <a:rPr lang="ru-RU"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lang="ru-RU"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lang="ru-RU" sz="2400" b="1" dirty="0">
                <a:solidFill>
                  <a:srgbClr val="001F5F"/>
                </a:solidFill>
                <a:latin typeface="Cambria"/>
                <a:cs typeface="Cambria"/>
              </a:rPr>
              <a:t>списка</a:t>
            </a:r>
            <a:r>
              <a:rPr lang="ru-RU" sz="2400" b="1" dirty="0">
                <a:solidFill>
                  <a:prstClr val="black"/>
                </a:solidFill>
                <a:latin typeface="Cambria"/>
                <a:cs typeface="Cambria"/>
              </a:rPr>
              <a:t>.</a:t>
            </a:r>
            <a:endParaRPr lang="ru-RU" sz="2400" dirty="0">
              <a:solidFill>
                <a:prstClr val="black"/>
              </a:solidFill>
              <a:latin typeface="Cambria"/>
              <a:cs typeface="Cambria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F2ED0A-55EA-4FD8-AF77-112C9645154C}" type="slidenum">
              <a:rPr lang="ru-RU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en-US"/>
          </a:p>
        </p:txBody>
      </p:sp>
      <p:sp>
        <p:nvSpPr>
          <p:cNvPr id="6" name="object 3"/>
          <p:cNvSpPr txBox="1"/>
          <p:nvPr/>
        </p:nvSpPr>
        <p:spPr>
          <a:xfrm>
            <a:off x="4771823" y="2861437"/>
            <a:ext cx="3018790" cy="3643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615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Математика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Физика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Химия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Биология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География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История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Информатика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ИКТ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Английский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Литература</a:t>
            </a:r>
            <a:endParaRPr sz="2200" dirty="0">
              <a:latin typeface="Cambria"/>
              <a:cs typeface="Cambria"/>
            </a:endParaRPr>
          </a:p>
          <a:p>
            <a:pPr marL="241300" indent="-228600">
              <a:lnSpc>
                <a:spcPts val="261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Обществознание</a:t>
            </a:r>
            <a:endParaRPr sz="2200" dirty="0">
              <a:latin typeface="Cambria"/>
              <a:cs typeface="Cambria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228299" y="3837620"/>
            <a:ext cx="2756847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2800" b="1" spc="-7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endParaRPr sz="28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434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Выбор предметов</a:t>
            </a:r>
          </a:p>
        </p:txBody>
      </p:sp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053789"/>
              </p:ext>
            </p:extLst>
          </p:nvPr>
        </p:nvGraphicFramePr>
        <p:xfrm>
          <a:off x="611188" y="1600200"/>
          <a:ext cx="807561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55" y="177896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61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50" y="461926"/>
            <a:ext cx="8075612" cy="1143000"/>
          </a:xfrm>
        </p:spPr>
        <p:txBody>
          <a:bodyPr/>
          <a:lstStyle/>
          <a:p>
            <a:r>
              <a:rPr lang="ru-RU" sz="3600" dirty="0"/>
              <a:t>Расписание ЕГЭ -2025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930" y="1604926"/>
            <a:ext cx="8552070" cy="5086838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407" y="156951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8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01" y="449326"/>
            <a:ext cx="8075612" cy="1143000"/>
          </a:xfrm>
        </p:spPr>
        <p:txBody>
          <a:bodyPr/>
          <a:lstStyle/>
          <a:p>
            <a:r>
              <a:rPr lang="ru-RU" sz="3600" dirty="0"/>
              <a:t>Резервные сроки ЕГЭ-2025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189" y="1746912"/>
            <a:ext cx="8355390" cy="4823581"/>
          </a:xfrm>
          <a:prstGeom prst="rect">
            <a:avLst/>
          </a:prstGeom>
        </p:spPr>
      </p:pic>
      <p:pic>
        <p:nvPicPr>
          <p:cNvPr id="4" name="Picture 4" descr="https://detskiysadv2.02edu.ru/upload/iblock/3de/zatwi86idjb8f23rcefjqjran9cwcksy/%D0%9B%D0%BE%D0%B3%D0%BE%2080%20%D0%BB%D0%B5%D1%82.png">
            <a:extLst>
              <a:ext uri="{FF2B5EF4-FFF2-40B4-BE49-F238E27FC236}">
                <a16:creationId xmlns:a16="http://schemas.microsoft.com/office/drawing/2014/main" id="{4898145A-EFE9-EFCA-BB57-2D0E06966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013" y="0"/>
            <a:ext cx="1017231" cy="143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1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1426</TotalTime>
  <Words>852</Words>
  <Application>Microsoft Office PowerPoint</Application>
  <PresentationFormat>Экран (4:3)</PresentationFormat>
  <Paragraphs>118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Arial MT</vt:lpstr>
      <vt:lpstr>Calibri</vt:lpstr>
      <vt:lpstr>Cambria</vt:lpstr>
      <vt:lpstr>Times New Roman</vt:lpstr>
      <vt:lpstr>Trebuchet MS</vt:lpstr>
      <vt:lpstr>Wingdings 3</vt:lpstr>
      <vt:lpstr>Аспект</vt:lpstr>
      <vt:lpstr>3_Тема Office</vt:lpstr>
      <vt:lpstr>Презентация PowerPoint</vt:lpstr>
      <vt:lpstr>Презентация PowerPoint</vt:lpstr>
      <vt:lpstr>Особенности ЕГЭ </vt:lpstr>
      <vt:lpstr>Участники ЕГЭ</vt:lpstr>
      <vt:lpstr>Участники ЕГЭ</vt:lpstr>
      <vt:lpstr>Презентация PowerPoint</vt:lpstr>
      <vt:lpstr>Выбор предметов</vt:lpstr>
      <vt:lpstr>Расписание ЕГЭ -2025</vt:lpstr>
      <vt:lpstr>Резервные сроки ЕГЭ-2025</vt:lpstr>
      <vt:lpstr>Презентация PowerPoint</vt:lpstr>
      <vt:lpstr>Пересдача ЕГЭ по одному из предметов</vt:lpstr>
      <vt:lpstr>Разрешенные материалы</vt:lpstr>
      <vt:lpstr>Сертификаты на калькуляторы</vt:lpstr>
      <vt:lpstr>Во время экзамена участникам  запрещается:</vt:lpstr>
      <vt:lpstr>Официальный портал ЕГЭ  - checkege.rustest.ru</vt:lpstr>
      <vt:lpstr>Презентация PowerPoint</vt:lpstr>
      <vt:lpstr>Виды апелляций</vt:lpstr>
      <vt:lpstr>Выдача медалей «За особые  успехи в учении» I и II степеней</vt:lpstr>
      <vt:lpstr>Выдача медалей «За особые  успехи в учении» I степени</vt:lpstr>
      <vt:lpstr>Выдача медалей «За особые  успехи в учении» II степени</vt:lpstr>
      <vt:lpstr>Особенности проведения ГИА </vt:lpstr>
      <vt:lpstr>Презентация PowerPoint</vt:lpstr>
      <vt:lpstr>Презентация PowerPoint</vt:lpstr>
      <vt:lpstr>Оборудование аудиторий </vt:lpstr>
      <vt:lpstr>Презентация PowerPoint</vt:lpstr>
      <vt:lpstr>По опыту прошлых лет</vt:lpstr>
      <vt:lpstr>Чтобы поддержать ребёнка, необходимо: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муниципальной системы образования  в контексте основных стратегических ориентиров: достижения, проблемы, перспективы</dc:title>
  <dc:creator>РС</dc:creator>
  <cp:lastModifiedBy>User</cp:lastModifiedBy>
  <cp:revision>106</cp:revision>
  <cp:lastPrinted>2024-03-22T06:59:42Z</cp:lastPrinted>
  <dcterms:created xsi:type="dcterms:W3CDTF">2022-08-25T09:24:51Z</dcterms:created>
  <dcterms:modified xsi:type="dcterms:W3CDTF">2025-03-13T08:51:26Z</dcterms:modified>
</cp:coreProperties>
</file>